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82" r:id="rId5"/>
    <p:sldId id="260" r:id="rId6"/>
    <p:sldId id="259" r:id="rId7"/>
    <p:sldId id="261" r:id="rId8"/>
    <p:sldId id="262" r:id="rId9"/>
    <p:sldId id="263" r:id="rId10"/>
    <p:sldId id="264" r:id="rId11"/>
    <p:sldId id="27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256"/>
            <p14:sldId id="257"/>
            <p14:sldId id="282"/>
            <p14:sldId id="260"/>
            <p14:sldId id="259"/>
            <p14:sldId id="261"/>
            <p14:sldId id="262"/>
            <p14:sldId id="263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2B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930" autoAdjust="0"/>
  </p:normalViewPr>
  <p:slideViewPr>
    <p:cSldViewPr>
      <p:cViewPr varScale="1">
        <p:scale>
          <a:sx n="77" d="100"/>
          <a:sy n="77" d="100"/>
        </p:scale>
        <p:origin x="6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AFC6-7519-4A28-848B-C49E7D67F31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10/24/2023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10/24/2023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10/24/2023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10/24/2023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10/24/2023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10/24/2023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image" Target="../media/image25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380303"/>
            <a:ext cx="5582661" cy="2885876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lang="ru-RU" sz="2400" b="0" spc="-9" dirty="0">
                <a:solidFill>
                  <a:srgbClr val="672E17"/>
                </a:solidFill>
              </a:rPr>
              <a:t>Финансовые м</a:t>
            </a:r>
            <a:r>
              <a:rPr sz="2400" b="0" spc="-9" dirty="0">
                <a:solidFill>
                  <a:srgbClr val="672E17"/>
                </a:solidFill>
              </a:rPr>
              <a:t>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r>
              <a:rPr lang="ru-RU" sz="2400" b="0" spc="-55" dirty="0">
                <a:solidFill>
                  <a:srgbClr val="672E17"/>
                </a:solidFill>
              </a:rPr>
              <a:t/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 r:embed="rId12"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919536" y="429077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4312535" y="495173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 bwMode="auto">
          <a:xfrm>
            <a:off x="3743865" y="1190361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>
                <a:solidFill>
                  <a:srgbClr val="E84E22"/>
                </a:solidFill>
              </a:rPr>
              <a:t>КАК</a:t>
            </a:r>
            <a:r>
              <a:rPr sz="2400" spc="-15">
                <a:solidFill>
                  <a:srgbClr val="E84E22"/>
                </a:solidFill>
              </a:rPr>
              <a:t> </a:t>
            </a:r>
            <a:r>
              <a:rPr sz="2400" spc="-18">
                <a:solidFill>
                  <a:srgbClr val="E84E22"/>
                </a:solidFill>
              </a:rPr>
              <a:t>ПОЛУЧИТЬ</a:t>
            </a:r>
            <a:r>
              <a:rPr sz="2400">
                <a:solidFill>
                  <a:srgbClr val="E84E22"/>
                </a:solidFill>
              </a:rPr>
              <a:t> </a:t>
            </a:r>
            <a:r>
              <a:rPr sz="2400" spc="-15">
                <a:solidFill>
                  <a:srgbClr val="E84E22"/>
                </a:solidFill>
              </a:rPr>
              <a:t>УСЛУГИ</a:t>
            </a:r>
            <a:r>
              <a:rPr sz="2400" spc="-38">
                <a:solidFill>
                  <a:srgbClr val="E84E22"/>
                </a:solidFill>
              </a:rPr>
              <a:t> </a:t>
            </a:r>
            <a:r>
              <a:rPr sz="2400" spc="-2">
                <a:solidFill>
                  <a:srgbClr val="E84E22"/>
                </a:solidFill>
              </a:rPr>
              <a:t>ФОНДА?</a:t>
            </a:r>
            <a:endParaRPr sz="2400"/>
          </a:p>
          <a:p>
            <a:pPr marL="7701">
              <a:spcBef>
                <a:spcPts val="270"/>
              </a:spcBef>
              <a:defRPr/>
            </a:pPr>
            <a:r>
              <a:rPr sz="1800" spc="-21">
                <a:solidFill>
                  <a:srgbClr val="672E17"/>
                </a:solidFill>
              </a:rPr>
              <a:t>ОБРАТИТЬСЯ</a:t>
            </a:r>
            <a:r>
              <a:rPr sz="1800" spc="-18">
                <a:solidFill>
                  <a:srgbClr val="672E17"/>
                </a:solidFill>
              </a:rPr>
              <a:t> </a:t>
            </a:r>
            <a:r>
              <a:rPr sz="1800">
                <a:solidFill>
                  <a:srgbClr val="672E17"/>
                </a:solidFill>
              </a:rPr>
              <a:t>В</a:t>
            </a:r>
            <a:r>
              <a:rPr sz="1800" spc="-27">
                <a:solidFill>
                  <a:srgbClr val="672E17"/>
                </a:solidFill>
              </a:rPr>
              <a:t> </a:t>
            </a:r>
            <a:r>
              <a:rPr sz="1800" spc="2">
                <a:solidFill>
                  <a:srgbClr val="672E17"/>
                </a:solidFill>
              </a:rPr>
              <a:t>ФОНД: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 bwMode="auto">
          <a:xfrm>
            <a:off x="4125446" y="2202113"/>
            <a:ext cx="7893858" cy="159468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lang="ru-RU" sz="1200" b="1" spc="9" dirty="0">
                <a:solidFill>
                  <a:srgbClr val="672E17"/>
                </a:solidFill>
                <a:latin typeface="Calibri"/>
                <a:cs typeface="Calibri"/>
              </a:rPr>
              <a:t>ГОРЯЧАЯ ЛИНИЯ ГАРАНТИЙНОГО ФОНДА </a:t>
            </a:r>
            <a:r>
              <a:rPr lang="ru-RU" sz="1200" b="1" spc="9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1200" b="1" dirty="0">
                <a:solidFill>
                  <a:srgbClr val="54291A"/>
                </a:solidFill>
                <a:latin typeface="Calibri"/>
              </a:rPr>
              <a:t> (843) 293–16–94</a:t>
            </a:r>
            <a:endParaRPr dirty="0"/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 bwMode="auto">
          <a:xfrm>
            <a:off x="6705946" y="2515592"/>
            <a:ext cx="211786" cy="318063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 bwMode="auto">
          <a:xfrm>
            <a:off x="3734545" y="2556573"/>
            <a:ext cx="316908" cy="226417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 bwMode="auto">
          <a:xfrm>
            <a:off x="6616637" y="2085441"/>
            <a:ext cx="317678" cy="317293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 bwMode="auto">
          <a:xfrm>
            <a:off x="3722704" y="2078546"/>
            <a:ext cx="313443" cy="312287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 bwMode="auto">
          <a:xfrm>
            <a:off x="3708807" y="3015935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670007" y="4475210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5974740" y="3742990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Телеграм-канал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Дом предпринимателя РТ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192975" y="3685638"/>
            <a:ext cx="29158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 dirty="0">
                <a:solidFill>
                  <a:srgbClr val="C00000"/>
                </a:solidFill>
                <a:latin typeface="Calibri"/>
              </a:rPr>
              <a:t>Сообщество ВКонтакте </a:t>
            </a:r>
            <a:endParaRPr dirty="0"/>
          </a:p>
          <a:p>
            <a:pPr algn="ctr" defTabSz="554492">
              <a:defRPr/>
            </a:pPr>
            <a:r>
              <a:rPr lang="ru-RU" sz="1700" b="1" dirty="0">
                <a:solidFill>
                  <a:srgbClr val="C00000"/>
                </a:solidFill>
                <a:latin typeface="Calibri"/>
              </a:rPr>
              <a:t>Фонда поддержки предпринимательства РТ</a:t>
            </a:r>
            <a:endParaRPr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9635717" y="4592138"/>
            <a:ext cx="2222280" cy="22222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722606" y="4608048"/>
            <a:ext cx="1797120" cy="17971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3058853" y="3761614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Презентация доступна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здесь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135360" cy="5133259"/>
            <a:chOff x="5865296" y="148992"/>
            <a:chExt cx="6248249" cy="49853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5809633" cy="2500978"/>
              <a:chOff x="5948252" y="1540160"/>
              <a:chExt cx="5809633" cy="2500978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636549" y="3144417"/>
                <a:ext cx="4121336" cy="89672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- </a:t>
                </a:r>
                <a:r>
                  <a:rPr lang="ru-RU" b="1" dirty="0">
                    <a:solidFill>
                      <a:srgbClr val="C00000"/>
                    </a:solidFill>
                  </a:rPr>
                  <a:t>5,5 % годовых;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ru-RU" b="1" dirty="0">
                  <a:solidFill>
                    <a:srgbClr val="E04D39"/>
                  </a:solidFill>
                </a:endParaRPr>
              </a:p>
              <a:p>
                <a:pPr>
                  <a:defRPr/>
                </a:pP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EEB6547-8BAD-4EDE-9E69-9ABC28F1FCD7}"/>
              </a:ext>
            </a:extLst>
          </p:cNvPr>
          <p:cNvSpPr/>
          <p:nvPr/>
        </p:nvSpPr>
        <p:spPr>
          <a:xfrm>
            <a:off x="7513755" y="4234975"/>
            <a:ext cx="386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4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годовых;</a:t>
            </a:r>
            <a:endParaRPr lang="ru-RU" dirty="0"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24202" y="4328586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- 5,5 % годовых;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897093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en-US" b="1" dirty="0">
                  <a:solidFill>
                    <a:srgbClr val="C00000"/>
                  </a:solidFill>
                </a:rPr>
                <a:t>2</a:t>
              </a:r>
              <a:r>
                <a:rPr lang="ru-RU" b="1" dirty="0">
                  <a:solidFill>
                    <a:srgbClr val="C00000"/>
                  </a:solidFill>
                </a:rPr>
                <a:t> миллионов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spc="-15" dirty="0">
                <a:solidFill>
                  <a:srgbClr val="E04D39"/>
                </a:solidFill>
                <a:cs typeface="Calibri"/>
              </a:rPr>
              <a:t>23</a:t>
            </a: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 bwMode="auto">
          <a:xfrm>
            <a:off x="5956283" y="429309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Arial Black"/>
              </a:rPr>
              <a:t> </a:t>
            </a:r>
            <a:endParaRPr lang="ru-RU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6078818" y="3971212"/>
            <a:ext cx="6209870" cy="1679762"/>
            <a:chOff x="5768606" y="2475323"/>
            <a:chExt cx="5524967" cy="2285276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7456905" y="2475323"/>
              <a:ext cx="182274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5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7456905" y="3294640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/>
                <a:t>от </a:t>
              </a:r>
              <a:r>
                <a:rPr lang="ru-RU" b="1">
                  <a:solidFill>
                    <a:srgbClr val="C00000"/>
                  </a:solidFill>
                </a:rPr>
                <a:t>3</a:t>
              </a:r>
              <a:r>
                <a:rPr lang="ru-RU" b="1"/>
                <a:t> </a:t>
              </a:r>
              <a:r>
                <a:rPr lang="ru-RU"/>
                <a:t>до </a:t>
              </a:r>
              <a:r>
                <a:rPr lang="ru-RU" b="1">
                  <a:solidFill>
                    <a:srgbClr val="C00000"/>
                  </a:solidFill>
                </a:rPr>
                <a:t>36</a:t>
              </a:r>
              <a:r>
                <a:rPr lang="ru-RU"/>
                <a:t> месяцев</a:t>
              </a:r>
              <a:endParaRPr/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7456905" y="3923154"/>
              <a:ext cx="3836668" cy="8374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- 5 % годовых;</a:t>
              </a:r>
            </a:p>
            <a:p>
              <a:pPr>
                <a:defRPr/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872920" y="2670792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1028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872920" y="3368556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15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859074" y="4066320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 bwMode="auto">
            <a:xfrm>
              <a:off x="5768606" y="2692238"/>
              <a:ext cx="889987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5884823" y="3390002"/>
              <a:ext cx="65755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5783892" y="3923154"/>
              <a:ext cx="860529" cy="4605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562212"/>
                  </a:solidFill>
                </a:rPr>
                <a:t>СТАВКА</a:t>
              </a:r>
              <a:endParaRPr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1"/>
            <a:ext cx="4751875" cy="677798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2" y="1348532"/>
            <a:ext cx="44411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2C2A29"/>
                </a:solidFill>
                <a:latin typeface="Arial"/>
                <a:cs typeface="Arial"/>
              </a:rPr>
              <a:t>СМСП, разместившие информацию на ЭТП «Республиканский маркетинговый центр Татарстана» в разделе </a:t>
            </a:r>
            <a:endParaRPr dirty="0"/>
          </a:p>
          <a:p>
            <a:pPr>
              <a:defRPr/>
            </a:pPr>
            <a:r>
              <a:rPr lang="ru-RU" sz="1400" b="1" dirty="0">
                <a:solidFill>
                  <a:srgbClr val="BE5108"/>
                </a:solidFill>
                <a:latin typeface="Arial"/>
                <a:cs typeface="Arial"/>
              </a:rPr>
              <a:t>«Каталог предложений. </a:t>
            </a:r>
            <a:endParaRPr dirty="0"/>
          </a:p>
          <a:p>
            <a:pPr>
              <a:defRPr/>
            </a:pPr>
            <a:r>
              <a:rPr lang="ru-RU" sz="1400" b="1" dirty="0">
                <a:solidFill>
                  <a:srgbClr val="BE5108"/>
                </a:solidFill>
                <a:latin typeface="Arial"/>
                <a:cs typeface="Arial"/>
              </a:rPr>
              <a:t>Предложения по замещению»</a:t>
            </a:r>
            <a:endParaRPr lang="en-US" sz="1400" b="1" dirty="0">
              <a:solidFill>
                <a:srgbClr val="BE5108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400" b="1" dirty="0">
              <a:solidFill>
                <a:srgbClr val="BE5108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  <a:latin typeface="Circe"/>
              </a:rPr>
              <a:t>Основным видом деятельности СМСП на 24.02.2022 является деятельность, входящая в разделы общероссийского классификатора видов экономической деятельности ОК 029-2014 (КДЕС Ред. 2): </a:t>
            </a:r>
            <a:endParaRPr dirty="0"/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  <a:latin typeface="Circe"/>
              </a:rPr>
              <a:t>А «Сельское, лесное хозяйство, охота, рыболовство и рыбоводство», С «Обрабатывающие производства»</a:t>
            </a:r>
            <a:endParaRPr lang="ru-RU" sz="1200" i="1" dirty="0"/>
          </a:p>
          <a:p>
            <a:pPr>
              <a:defRPr/>
            </a:pPr>
            <a:endParaRPr lang="ru-RU" sz="1400" b="1" dirty="0">
              <a:solidFill>
                <a:srgbClr val="BE5108"/>
              </a:solidFill>
              <a:latin typeface="Arial"/>
              <a:cs typeface="Arial"/>
            </a:endParaRPr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3901398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«ИМПОРТОЗАМЕЩЕНИЕ»</a:t>
            </a:r>
            <a:endParaRPr/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3" name="Параллелограмм 2"/>
          <p:cNvSpPr/>
          <p:nvPr/>
        </p:nvSpPr>
        <p:spPr bwMode="auto">
          <a:xfrm>
            <a:off x="9279647" y="1838315"/>
            <a:ext cx="1843411" cy="388144"/>
          </a:xfrm>
          <a:prstGeom prst="parallelogram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</a:rPr>
              <a:t>http://rmcrt.ru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5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10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47353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- 4,5 % годовых;</a:t>
            </a:r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57501" y="4890518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81203" y="4911964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«ПРОМПАРКИ»</a:t>
            </a:r>
            <a:endParaRPr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35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8120582" y="2829285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20582" y="3680894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20582" y="4277116"/>
            <a:ext cx="383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- 4,5 % годовых;</a:t>
            </a:r>
          </a:p>
          <a:p>
            <a:pPr>
              <a:defRPr/>
            </a:pPr>
            <a:endParaRPr lang="ru-RU" sz="1400" b="1" dirty="0">
              <a:solidFill>
                <a:srgbClr val="E04D39"/>
              </a:solidFill>
            </a:endParaRPr>
          </a:p>
        </p:txBody>
      </p:sp>
      <p:pic>
        <p:nvPicPr>
          <p:cNvPr id="16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2972450"/>
            <a:ext cx="360000" cy="360000"/>
          </a:xfrm>
          <a:prstGeom prst="rect">
            <a:avLst/>
          </a:prstGeom>
          <a:noFill/>
        </p:spPr>
      </p:pic>
      <p:pic>
        <p:nvPicPr>
          <p:cNvPr id="17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3685560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22751" y="4420281"/>
            <a:ext cx="387692" cy="3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6432283" y="298317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48500" y="369628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446453" y="444172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919496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000" b="1" dirty="0">
                <a:solidFill>
                  <a:srgbClr val="562212"/>
                </a:solidFill>
              </a:rPr>
              <a:t>СОЦИАЛЬНОЕ ПРЕДПРИНИМАТЕЛЬСТВО</a:t>
            </a:r>
            <a:r>
              <a:rPr lang="ru-RU" sz="2800" b="1" dirty="0">
                <a:solidFill>
                  <a:srgbClr val="562212"/>
                </a:solidFill>
              </a:rPr>
              <a:t>»</a:t>
            </a:r>
            <a:endParaRPr dirty="0"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5919496" y="163010"/>
            <a:ext cx="5190340" cy="1113616"/>
            <a:chOff x="5948252" y="148992"/>
            <a:chExt cx="4370827" cy="1113616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Скругленный прямоугольник 14"/>
            <p:cNvSpPr/>
            <p:nvPr/>
          </p:nvSpPr>
          <p:spPr bwMode="auto">
            <a:xfrm>
              <a:off x="8585090" y="163010"/>
              <a:ext cx="1484924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dirty="0"/>
                <a:t>Мои субсидии</a:t>
              </a:r>
            </a:p>
          </p:txBody>
        </p:sp>
        <p:sp>
          <p:nvSpPr>
            <p:cNvPr id="28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6664987" y="1495829"/>
            <a:ext cx="530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Для социальных предприятий </a:t>
            </a:r>
            <a:endParaRPr/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Республики Татарстан</a:t>
            </a:r>
            <a:endParaRPr/>
          </a:p>
        </p:txBody>
      </p:sp>
      <p:sp>
        <p:nvSpPr>
          <p:cNvPr id="30" name="Кольцо 29"/>
          <p:cNvSpPr/>
          <p:nvPr/>
        </p:nvSpPr>
        <p:spPr bwMode="auto">
          <a:xfrm>
            <a:off x="6065596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5989446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2022 и 2023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2023»</a:t>
            </a:r>
            <a:endParaRPr dirty="0"/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41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345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 млн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500 000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499 000 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годовых,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МОИ СУБСИДИИ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17678</TotalTime>
  <Words>516</Words>
  <Application>Microsoft Office PowerPoint</Application>
  <DocSecurity>0</DocSecurity>
  <PresentationFormat>Широкоэкранный</PresentationFormat>
  <Paragraphs>130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Circe</vt:lpstr>
      <vt:lpstr>Times New Roman</vt:lpstr>
      <vt:lpstr>Тема Office</vt:lpstr>
      <vt:lpstr>Office Theme</vt:lpstr>
      <vt:lpstr>ФОНД ПОДДЕРЖКИ  ПРЕДПРИНИМАТЕЛЬСТВА  РЕСПУБЛИКИ ТАТАРСТАН Финансовые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Manager/>
  <Company>HP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Кадырова</cp:lastModifiedBy>
  <cp:revision>241</cp:revision>
  <dcterms:created xsi:type="dcterms:W3CDTF">2022-12-12T14:36:21Z</dcterms:created>
  <dcterms:modified xsi:type="dcterms:W3CDTF">2023-10-24T07:45:52Z</dcterms:modified>
  <cp:category/>
  <dc:identifier/>
  <cp:contentStatus/>
  <dc:language/>
  <cp:version/>
</cp:coreProperties>
</file>